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1"/>
  </p:handoutMasterIdLst>
  <p:sldIdLst>
    <p:sldId id="303" r:id="rId3"/>
    <p:sldId id="307" r:id="rId4"/>
    <p:sldId id="301" r:id="rId6"/>
    <p:sldId id="308" r:id="rId7"/>
    <p:sldId id="309" r:id="rId8"/>
    <p:sldId id="306" r:id="rId9"/>
    <p:sldId id="286" r:id="rId10"/>
  </p:sldIdLst>
  <p:sldSz cx="9144000" cy="6858000" type="screen4x3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96"/>
    <a:srgbClr val="00FFFF"/>
    <a:srgbClr val="0257E2"/>
    <a:srgbClr val="FF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278" y="102"/>
      </p:cViewPr>
      <p:guideLst>
        <p:guide orient="horz" pos="215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C91C52E7-C7E1-439A-BFC1-FAD77B9CFEAC}" type="datetimeFigureOut">
              <a:rPr lang="hr-HR" smtClean="0"/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93EEF6C5-8718-4C75-A6AF-FC205AE67251}" type="slidenum">
              <a:rPr lang="hr-HR" smtClean="0"/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9361F859-13B4-448E-98DE-8DE65396B9B0}" type="datetimeFigureOut">
              <a:rPr lang="hr-HR" smtClean="0"/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D314BDB1-C611-460A-9E5A-EB14B220E78F}" type="slidenum">
              <a:rPr lang="hr-HR" smtClean="0"/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E2145-1293-4C38-B614-83D85366A834}" type="slidenum">
              <a:rPr lang="en-GB" smtClean="0"/>
            </a:fld>
            <a:endParaRPr lang="en-GB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110F-3F4E-48D9-B8AA-5D0E825AFDB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720735"/>
            <a:ext cx="7371026" cy="1745671"/>
          </a:xfrm>
        </p:spPr>
        <p:txBody>
          <a:bodyPr>
            <a:normAutofit/>
          </a:bodyPr>
          <a:lstStyle/>
          <a:p>
            <a:pPr algn="ctr"/>
            <a:br>
              <a:rPr lang="en-GB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JAVNI NATJEČAJ</a:t>
            </a:r>
            <a:b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“Osnaživanje potrošača”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730" y="3848792"/>
            <a:ext cx="5386207" cy="16542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27. </a:t>
            </a:r>
            <a:r>
              <a:rPr lang="hr-HR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ožujka 202</a:t>
            </a:r>
            <a:r>
              <a:rPr lang="en-US" altLang="hr-HR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5</a:t>
            </a:r>
            <a:r>
              <a:rPr lang="hr-HR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.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Zagreb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8433" y="775453"/>
            <a:ext cx="708008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 DANI 202</a:t>
            </a:r>
            <a:r>
              <a:rPr lang="en-US" altLang="en-GB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GB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r-HR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Ured za udruge Vlade Republike Hrvatske </a:t>
            </a:r>
            <a:endParaRPr lang="en-GB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52" y="5883745"/>
            <a:ext cx="463751" cy="5783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7336" y="2128175"/>
            <a:ext cx="6503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235" y="1506220"/>
            <a:ext cx="8278495" cy="228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omogućiti udrugama za zaštitu potrošača provedbu projekata informiranja i edukacije potrošača radi unaprjeđenja zaštite prava potrošača, kao i radi podizanja ukupne razine znanja o potrošačkim pravima u Republici Hrvatskoj.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+mn-ea"/>
              </a:rPr>
              <a:t>omogućit će se provedba projekata informiranja i edukacije potrošača radi promicanja njihovih prava i ekonomskih interesa</a:t>
            </a:r>
            <a:endParaRPr lang="hr-HR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1429" y="5593856"/>
            <a:ext cx="2395936" cy="792549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0" y="168166"/>
            <a:ext cx="9144000" cy="787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ym typeface="+mn-ea"/>
              </a:rPr>
              <a:t>CILJEVI NATJEČAJA</a:t>
            </a:r>
            <a:endParaRPr lang="hr-HR" sz="2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6985" y="560959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52" y="5883745"/>
            <a:ext cx="463751" cy="5783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7336" y="2128175"/>
            <a:ext cx="6503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7082" y="1118959"/>
            <a:ext cx="7634903" cy="606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+mn-ea"/>
              </a:rPr>
              <a:t>besplatno informiranje potrošača na području cijele RH vezano uz zaštitu njihovih prava i ekonomskih interesa u nastupu pred trgovcem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sz="2000" dirty="0" err="1">
                <a:latin typeface="Times New Roman" panose="02020603050405020304" pitchFamily="18" charset="0"/>
                <a:sym typeface="+mn-ea"/>
              </a:rPr>
              <a:t>zaprimanje</a:t>
            </a:r>
            <a:r>
              <a:rPr lang="en-US" sz="20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sym typeface="+mn-ea"/>
              </a:rPr>
              <a:t>upita</a:t>
            </a:r>
            <a:r>
              <a:rPr lang="en-US" sz="2000" dirty="0">
                <a:latin typeface="Times New Roman" panose="02020603050405020304" pitchFamily="18" charset="0"/>
                <a:sym typeface="+mn-ea"/>
              </a:rPr>
              <a:t> potrošača </a:t>
            </a:r>
            <a:r>
              <a:rPr lang="en-US" sz="2000" dirty="0" err="1">
                <a:latin typeface="Times New Roman" panose="02020603050405020304" pitchFamily="18" charset="0"/>
                <a:sym typeface="+mn-ea"/>
              </a:rPr>
              <a:t>putem</a:t>
            </a:r>
            <a:r>
              <a:rPr lang="en-US" sz="20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hr-H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besplatn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og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hr-H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telefonsk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og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broj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a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0800/414-414 radnim ponedjeljkom, srijedom i petkom (10-14h)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,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običnom poštom,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elektroničkom poštom na adresu udruge,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osobnim dolaskom u udrugu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aktivnosti informiranja i preventivne edukacije usmjerene stvarnim potrebama i interesima potrošača o općim pravima potrošača sukladno propisima koji uređuju obvezne odnose i zaštitu prava potrošača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,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kao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npr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.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prava potrošača u području korištenja javnih usluga (sukladno članku 25. Zakona o zaštiti potrošača NN br. 19/22, 59/23)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dirty="0"/>
          </a:p>
          <a:p>
            <a:endParaRPr lang="hr-HR" b="1" u="sng" dirty="0"/>
          </a:p>
        </p:txBody>
      </p:sp>
      <p:sp>
        <p:nvSpPr>
          <p:cNvPr id="6" name="Title 1"/>
          <p:cNvSpPr txBox="1"/>
          <p:nvPr/>
        </p:nvSpPr>
        <p:spPr>
          <a:xfrm>
            <a:off x="0" y="168166"/>
            <a:ext cx="9144000" cy="787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ym typeface="+mn-ea"/>
              </a:rPr>
              <a:t>OBVEZNE AKTIVNOSTI U PROJEKTU</a:t>
            </a:r>
            <a:endParaRPr lang="hr-HR" sz="2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52" y="5883745"/>
            <a:ext cx="463751" cy="5783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7336" y="2128175"/>
            <a:ext cx="6503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260" y="1372235"/>
            <a:ext cx="8109585" cy="41141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en-US" alt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Natječaj je raspisan u rujnu 2024. godine a p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lanirano trajanje proje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ka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ta 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maksimalno tri godine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Ministarstvo gospodarstva s udrugama zaključuje ugovore o financiranju projekata svake godine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Ukupno planirana godišnja vrijednost Natječaja je do 150.000,00 EUR 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Najveći godišnji iznos financijskih sredstava po pojedinom projektu iznosi 30.000,00 EUR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charset="0"/>
              <a:buChar char="Ø"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Maksimalan broj projekata koji se financir</a:t>
            </a:r>
            <a:r>
              <a:rPr lang="en-US" alt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a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ovim Natječajem je 5</a:t>
            </a:r>
            <a:r>
              <a:rPr lang="en-US" alt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 algn="just">
              <a:buFont typeface="Wingdings" panose="05000000000000000000" charset="0"/>
              <a:buNone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dirty="0"/>
          </a:p>
          <a:p>
            <a:endParaRPr lang="hr-HR" b="1" u="sng" dirty="0"/>
          </a:p>
        </p:txBody>
      </p:sp>
      <p:sp>
        <p:nvSpPr>
          <p:cNvPr id="6" name="Title 1"/>
          <p:cNvSpPr txBox="1"/>
          <p:nvPr/>
        </p:nvSpPr>
        <p:spPr>
          <a:xfrm>
            <a:off x="0" y="168166"/>
            <a:ext cx="9144000" cy="787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ym typeface="+mn-ea"/>
              </a:rPr>
              <a:t>TRAJANJE I UKUPNA VRIJEDNOST NATJEČAJA</a:t>
            </a:r>
            <a:endParaRPr lang="hr-HR" sz="2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52" y="5883745"/>
            <a:ext cx="463751" cy="5783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7336" y="2128175"/>
            <a:ext cx="6503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hr-HR" dirty="0">
              <a:latin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260" y="1272540"/>
            <a:ext cx="8109585" cy="44481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Popis udruga s kojima je Ministarstvo gospodarstva sklopilo ugovor o financijskoj podršci:</a:t>
            </a:r>
            <a:endParaRPr lang="en-US" alt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indent="0" algn="just">
              <a:buFont typeface="Wingdings" panose="05000000000000000000" charset="0"/>
              <a:buNone/>
            </a:pPr>
            <a:endParaRPr lang="en-US" alt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Razvojna organzacija zaštite potrošača  </a:t>
            </a:r>
            <a:r>
              <a:rPr 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(Selnica)</a:t>
            </a: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Udruga Zvonimir (Knin)</a:t>
            </a: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Centar za edukaciju i inofmiranje potrošača (Bilje)</a:t>
            </a: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“Potrošač” društvo za zaštitu potrošača Hrvatske</a:t>
            </a: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endParaRPr lang="en-US" altLang="hr-HR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Udruga za zaštitu prava potrošača “Splitski potrošač” (Split)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dirty="0"/>
          </a:p>
          <a:p>
            <a:endParaRPr lang="hr-HR" b="1" u="sng" dirty="0"/>
          </a:p>
        </p:txBody>
      </p:sp>
      <p:sp>
        <p:nvSpPr>
          <p:cNvPr id="6" name="Title 1"/>
          <p:cNvSpPr txBox="1"/>
          <p:nvPr/>
        </p:nvSpPr>
        <p:spPr>
          <a:xfrm>
            <a:off x="0" y="168166"/>
            <a:ext cx="9144000" cy="787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ym typeface="+mn-ea"/>
              </a:rPr>
              <a:t>TRAJANJE I UKUPNA VRIJEDNOST NATJEČAJA</a:t>
            </a:r>
            <a:endParaRPr lang="hr-HR" sz="2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455" y="1363980"/>
            <a:ext cx="8113395" cy="29457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hr-HR" dirty="0"/>
              <a:t> </a:t>
            </a:r>
            <a:endParaRPr lang="hr-HR" b="1" u="sng" dirty="0"/>
          </a:p>
          <a:p>
            <a:pPr marL="342900" lvl="0" indent="-342900" algn="just">
              <a:buFont typeface="Wingdings" panose="05000000000000000000" charset="0"/>
              <a:buChar char="Ø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nastavak dugogodišnje suradnje s Nacionalnom  zaklada za razvoj </a:t>
            </a:r>
            <a:r>
              <a:rPr lang="en-US" altLang="hr-H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civilnog društva</a:t>
            </a:r>
            <a:endParaRPr lang="en-US" altLang="hr-HR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>
              <a:buFont typeface="Wingdings" panose="05000000000000000000" charset="0"/>
              <a:buChar char="Ø"/>
            </a:pPr>
            <a:endParaRPr lang="en-US" altLang="hr-HR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indent="0" algn="just">
              <a:buFont typeface="Wingdings" panose="05000000000000000000" charset="0"/>
              <a:buNone/>
            </a:pPr>
            <a:endParaRPr lang="en-US" altLang="hr-HR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>
              <a:buFont typeface="Wingdings" panose="05000000000000000000" charset="0"/>
              <a:buChar char="Ø"/>
            </a:pPr>
            <a:endParaRPr lang="en-US" altLang="hr-HR" sz="2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charset="0"/>
              <a:buChar char="Ø"/>
            </a:pPr>
            <a:r>
              <a:rPr lang="en-US" alt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nastavak daljnje financijske pomoći udrugama za zaštitu potrošača u republici Hrvatskoj </a:t>
            </a:r>
            <a:endParaRPr lang="en-US" alt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/>
          <p:nvPr/>
        </p:nvSpPr>
        <p:spPr>
          <a:xfrm>
            <a:off x="-50165" y="238650"/>
            <a:ext cx="9144000" cy="870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solidFill>
                  <a:srgbClr val="002060"/>
                </a:solidFill>
                <a:latin typeface="Trebuchet MS" panose="020B0603020202020204" pitchFamily="34" charset="0"/>
              </a:rPr>
              <a:t>DALJNJI KORACI</a:t>
            </a:r>
            <a:endParaRPr lang="hr-HR" sz="2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idx="4294967295"/>
          </p:nvPr>
        </p:nvSpPr>
        <p:spPr>
          <a:xfrm>
            <a:off x="0" y="2335213"/>
            <a:ext cx="6754813" cy="3151187"/>
          </a:xfrm>
        </p:spPr>
        <p:txBody>
          <a:bodyPr>
            <a:normAutofit fontScale="90000"/>
          </a:bodyPr>
          <a:lstStyle/>
          <a:p>
            <a:pPr algn="ctr"/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br>
              <a:rPr lang="hr-HR" sz="28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0" y="2131328"/>
            <a:ext cx="838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dirty="0">
                <a:solidFill>
                  <a:srgbClr val="002060"/>
                </a:solidFill>
              </a:rPr>
              <a:t>Hvala na pažnji!</a:t>
            </a:r>
            <a:endParaRPr lang="hr-HR" sz="3200" b="1" dirty="0">
              <a:solidFill>
                <a:schemeClr val="accent2"/>
              </a:solidFill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63" y="209894"/>
            <a:ext cx="463751" cy="5783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3738" y="5090120"/>
            <a:ext cx="3834066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r>
              <a:rPr lang="en-US" dirty="0">
                <a:solidFill>
                  <a:srgbClr val="002060"/>
                </a:solidFill>
              </a:rPr>
              <a:t>Danijela Marković Krstić</a:t>
            </a:r>
            <a:endParaRPr lang="hr-HR" dirty="0">
              <a:solidFill>
                <a:srgbClr val="002060"/>
              </a:solidFill>
            </a:endParaRPr>
          </a:p>
          <a:p>
            <a:r>
              <a:rPr lang="hr-HR" dirty="0">
                <a:solidFill>
                  <a:srgbClr val="002060"/>
                </a:solidFill>
              </a:rPr>
              <a:t>S</a:t>
            </a:r>
            <a:r>
              <a:rPr lang="en-US" altLang="hr-HR" dirty="0">
                <a:solidFill>
                  <a:srgbClr val="002060"/>
                </a:solidFill>
              </a:rPr>
              <a:t>ektor za zaštitu prava potrošača</a:t>
            </a:r>
            <a:endParaRPr lang="en-US" altLang="hr-HR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575" y="5793740"/>
            <a:ext cx="2407920" cy="8521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2266</Words>
  <Application>WPS Slides</Application>
  <PresentationFormat>On-screen Show (4:3)</PresentationFormat>
  <Paragraphs>86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Tahoma</vt:lpstr>
      <vt:lpstr>Trebuchet MS</vt:lpstr>
      <vt:lpstr>Times New Roman</vt:lpstr>
      <vt:lpstr>Bookman Old Style</vt:lpstr>
      <vt:lpstr>Microsoft YaHei</vt:lpstr>
      <vt:lpstr>Arial Unicode MS</vt:lpstr>
      <vt:lpstr>Calibri Light</vt:lpstr>
      <vt:lpstr>Wingdings</vt:lpstr>
      <vt:lpstr>Office Theme</vt:lpstr>
      <vt:lpstr> PLAN PODRŠKE RADA UDRUGA ZA ZAŠTITU POTROŠAČA 2024.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 Botica</dc:creator>
  <cp:lastModifiedBy>dmarkovic</cp:lastModifiedBy>
  <cp:revision>392</cp:revision>
  <cp:lastPrinted>2018-01-09T11:44:00Z</cp:lastPrinted>
  <dcterms:created xsi:type="dcterms:W3CDTF">2014-09-16T21:41:00Z</dcterms:created>
  <dcterms:modified xsi:type="dcterms:W3CDTF">2025-04-23T11:26:09Z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437AD6B7BDA147BBAEF4120D470D38E2_13</vt:lpwstr>
  </property>
  <property fmtid="{D5CDD505-2E9C-101B-9397-08002B2CF9AE}" pid="3" name="KSOProductBuildVer">
    <vt:lpwstr>1033-12.2.0.20795</vt:lpwstr>
  </property>
</Properties>
</file>